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664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b="1" kern="0" spc="-35" dirty="0">
                <a:solidFill>
                  <a:srgbClr val="000000"/>
                </a:solidFill>
                <a:latin typeface="adonis-web" pitchFamily="34" charset="0"/>
                <a:ea typeface="adonis-web" pitchFamily="34" charset="-122"/>
                <a:cs typeface="adonis-web" pitchFamily="34" charset="-120"/>
              </a:rPr>
              <a:t>Insider Threat at Yahoo</a:t>
            </a:r>
            <a:endParaRPr lang="en-US" sz="6036" dirty="0"/>
          </a:p>
        </p:txBody>
      </p:sp>
      <p:sp>
        <p:nvSpPr>
          <p:cNvPr id="6" name="Text 2"/>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 the renowned internet company, fell victim to a devastating insider threat when a malicious employee stole sensitive intellectual property, threatening the company's competitive edge and reputation.</a:t>
            </a:r>
            <a:endParaRPr lang="en-US" sz="175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703213"/>
            <a:ext cx="2289334"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90499"/>
            <a:ext cx="7140654"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Conclusion and key takeaways</a:t>
            </a:r>
            <a:endParaRPr lang="en-US" sz="4374" dirty="0"/>
          </a:p>
        </p:txBody>
      </p:sp>
      <p:sp>
        <p:nvSpPr>
          <p:cNvPr id="6" name="Text 2"/>
          <p:cNvSpPr/>
          <p:nvPr/>
        </p:nvSpPr>
        <p:spPr>
          <a:xfrm>
            <a:off x="1188601" y="3118128"/>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kern="0" spc="-35" dirty="0">
                <a:solidFill>
                  <a:srgbClr val="272525"/>
                </a:solidFill>
                <a:latin typeface="Source Sans Pro" pitchFamily="34" charset="0"/>
                <a:ea typeface="Source Sans Pro" pitchFamily="34" charset="-122"/>
                <a:cs typeface="Source Sans Pro" pitchFamily="34" charset="-120"/>
              </a:rPr>
              <a:t>The insider threat at Yahoo underscores the importance of robust cybersecurity measures and employee monitoring to protect valuable intellectual property.</a:t>
            </a:r>
            <a:endParaRPr lang="en-US" sz="1750" dirty="0"/>
          </a:p>
        </p:txBody>
      </p:sp>
      <p:sp>
        <p:nvSpPr>
          <p:cNvPr id="7" name="Text 3"/>
          <p:cNvSpPr/>
          <p:nvPr/>
        </p:nvSpPr>
        <p:spPr>
          <a:xfrm>
            <a:off x="1188601" y="391775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kern="0" spc="-35" dirty="0">
                <a:solidFill>
                  <a:srgbClr val="272525"/>
                </a:solidFill>
                <a:latin typeface="Source Sans Pro" pitchFamily="34" charset="0"/>
                <a:ea typeface="Source Sans Pro" pitchFamily="34" charset="-122"/>
                <a:cs typeface="Source Sans Pro" pitchFamily="34" charset="-120"/>
              </a:rPr>
              <a:t>Implementing stringent access controls, user activity monitoring, and regular security audits can help detect and mitigate insider threats before they cause significant damage.</a:t>
            </a:r>
            <a:endParaRPr lang="en-US" sz="1750" dirty="0"/>
          </a:p>
        </p:txBody>
      </p:sp>
      <p:sp>
        <p:nvSpPr>
          <p:cNvPr id="8" name="Text 4"/>
          <p:cNvSpPr/>
          <p:nvPr/>
        </p:nvSpPr>
        <p:spPr>
          <a:xfrm>
            <a:off x="1188601" y="5072777"/>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kern="0" spc="-35" dirty="0">
                <a:solidFill>
                  <a:srgbClr val="272525"/>
                </a:solidFill>
                <a:latin typeface="Source Sans Pro" pitchFamily="34" charset="0"/>
                <a:ea typeface="Source Sans Pro" pitchFamily="34" charset="-122"/>
                <a:cs typeface="Source Sans Pro" pitchFamily="34" charset="-120"/>
              </a:rPr>
              <a:t>Fostering a security-conscious culture, providing regular security training, and empowering employees to report suspicious activities are crucial in preventing similar incidents in the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3067883"/>
            <a:ext cx="9017318"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Background on Yahoo and its business</a:t>
            </a:r>
            <a:endParaRPr lang="en-US" sz="4374" dirty="0"/>
          </a:p>
        </p:txBody>
      </p:sp>
      <p:sp>
        <p:nvSpPr>
          <p:cNvPr id="7" name="Text 3"/>
          <p:cNvSpPr/>
          <p:nvPr/>
        </p:nvSpPr>
        <p:spPr>
          <a:xfrm>
            <a:off x="2348389" y="4095512"/>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 was once a leading internet company, founded in 1994 and known for its pioneering web portal, search engine, and suite of online services. As a major player in the tech industry, Yahoo's business revolved around the collection, organization, and monetization of vast amounts of user data and intellectual property.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757476"/>
            <a:ext cx="9933503"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Importance of Intellectual Property (IP) to Yahoo</a:t>
            </a:r>
            <a:endParaRPr lang="en-US" sz="4374" dirty="0"/>
          </a:p>
        </p:txBody>
      </p:sp>
      <p:sp>
        <p:nvSpPr>
          <p:cNvPr id="5" name="Shape 2"/>
          <p:cNvSpPr/>
          <p:nvPr/>
        </p:nvSpPr>
        <p:spPr>
          <a:xfrm>
            <a:off x="2348389" y="2764155"/>
            <a:ext cx="499943" cy="499943"/>
          </a:xfrm>
          <a:prstGeom prst="roundRect">
            <a:avLst>
              <a:gd name="adj" fmla="val 20000"/>
            </a:avLst>
          </a:prstGeom>
          <a:solidFill>
            <a:srgbClr val="F0D4F7"/>
          </a:solidFill>
          <a:ln w="7620">
            <a:solidFill>
              <a:srgbClr val="D6BADD"/>
            </a:solidFill>
            <a:prstDash val="solid"/>
          </a:ln>
        </p:spPr>
      </p:sp>
      <p:sp>
        <p:nvSpPr>
          <p:cNvPr id="6" name="Text 3"/>
          <p:cNvSpPr/>
          <p:nvPr/>
        </p:nvSpPr>
        <p:spPr>
          <a:xfrm>
            <a:off x="2505670" y="280582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070503" y="2840474"/>
            <a:ext cx="4105156"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Key Asset for Technology Company</a:t>
            </a:r>
            <a:endParaRPr lang="en-US" sz="2187" dirty="0"/>
          </a:p>
        </p:txBody>
      </p:sp>
      <p:sp>
        <p:nvSpPr>
          <p:cNvPr id="8" name="Text 5"/>
          <p:cNvSpPr/>
          <p:nvPr/>
        </p:nvSpPr>
        <p:spPr>
          <a:xfrm>
            <a:off x="3070503" y="3320891"/>
            <a:ext cx="4133612"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As a prominent technology company, Yahoo's intellectual property, including patents, trade secrets, and innovative software, was critical to its competitive advantage and long-term success.</a:t>
            </a:r>
            <a:endParaRPr lang="en-US" sz="1750" dirty="0"/>
          </a:p>
        </p:txBody>
      </p:sp>
      <p:sp>
        <p:nvSpPr>
          <p:cNvPr id="9" name="Shape 6"/>
          <p:cNvSpPr/>
          <p:nvPr/>
        </p:nvSpPr>
        <p:spPr>
          <a:xfrm>
            <a:off x="7426285" y="2764155"/>
            <a:ext cx="499943" cy="499943"/>
          </a:xfrm>
          <a:prstGeom prst="roundRect">
            <a:avLst>
              <a:gd name="adj" fmla="val 20000"/>
            </a:avLst>
          </a:prstGeom>
          <a:solidFill>
            <a:srgbClr val="F0D4F7"/>
          </a:solidFill>
          <a:ln w="7620">
            <a:solidFill>
              <a:srgbClr val="D6BADD"/>
            </a:solidFill>
            <a:prstDash val="solid"/>
          </a:ln>
        </p:spPr>
      </p:sp>
      <p:sp>
        <p:nvSpPr>
          <p:cNvPr id="10" name="Text 7"/>
          <p:cNvSpPr/>
          <p:nvPr/>
        </p:nvSpPr>
        <p:spPr>
          <a:xfrm>
            <a:off x="7583567" y="280582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8148399" y="2840474"/>
            <a:ext cx="3269933"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Fueling Product Innovations</a:t>
            </a:r>
            <a:endParaRPr lang="en-US" sz="2187" dirty="0"/>
          </a:p>
        </p:txBody>
      </p:sp>
      <p:sp>
        <p:nvSpPr>
          <p:cNvPr id="12" name="Text 9"/>
          <p:cNvSpPr/>
          <p:nvPr/>
        </p:nvSpPr>
        <p:spPr>
          <a:xfrm>
            <a:off x="8148399" y="3320891"/>
            <a:ext cx="4133612"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Yahoo's IP protected the innovative work of its engineers and researchers, enabling the company to develop new products and features that delighted users and drove revenue growth.</a:t>
            </a:r>
            <a:endParaRPr lang="en-US" sz="1750" dirty="0"/>
          </a:p>
        </p:txBody>
      </p:sp>
      <p:sp>
        <p:nvSpPr>
          <p:cNvPr id="13" name="Shape 10"/>
          <p:cNvSpPr/>
          <p:nvPr/>
        </p:nvSpPr>
        <p:spPr>
          <a:xfrm>
            <a:off x="2348389" y="5493663"/>
            <a:ext cx="499943" cy="499943"/>
          </a:xfrm>
          <a:prstGeom prst="roundRect">
            <a:avLst>
              <a:gd name="adj" fmla="val 20000"/>
            </a:avLst>
          </a:prstGeom>
          <a:solidFill>
            <a:srgbClr val="F0D4F7"/>
          </a:solidFill>
          <a:ln w="7620">
            <a:solidFill>
              <a:srgbClr val="D6BADD"/>
            </a:solidFill>
            <a:prstDash val="solid"/>
          </a:ln>
        </p:spPr>
      </p:sp>
      <p:sp>
        <p:nvSpPr>
          <p:cNvPr id="14" name="Text 11"/>
          <p:cNvSpPr/>
          <p:nvPr/>
        </p:nvSpPr>
        <p:spPr>
          <a:xfrm>
            <a:off x="2505670" y="5535335"/>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3070503" y="5569982"/>
            <a:ext cx="3823811"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Protecting Brand and Reputation</a:t>
            </a:r>
            <a:endParaRPr lang="en-US" sz="2187" dirty="0"/>
          </a:p>
        </p:txBody>
      </p:sp>
      <p:sp>
        <p:nvSpPr>
          <p:cNvPr id="16" name="Text 13"/>
          <p:cNvSpPr/>
          <p:nvPr/>
        </p:nvSpPr>
        <p:spPr>
          <a:xfrm>
            <a:off x="3070503" y="6050399"/>
            <a:ext cx="413361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Yahoo's trademarks, copyrights, and other IP assets helped the company maintain its brand identity and reputation as a trusted online destination for millions of users worldwide.</a:t>
            </a:r>
            <a:endParaRPr lang="en-US" sz="1750" dirty="0"/>
          </a:p>
        </p:txBody>
      </p:sp>
      <p:sp>
        <p:nvSpPr>
          <p:cNvPr id="17" name="Shape 14"/>
          <p:cNvSpPr/>
          <p:nvPr/>
        </p:nvSpPr>
        <p:spPr>
          <a:xfrm>
            <a:off x="7426285" y="5493663"/>
            <a:ext cx="499943" cy="499943"/>
          </a:xfrm>
          <a:prstGeom prst="roundRect">
            <a:avLst>
              <a:gd name="adj" fmla="val 20000"/>
            </a:avLst>
          </a:prstGeom>
          <a:solidFill>
            <a:srgbClr val="F0D4F7"/>
          </a:solidFill>
          <a:ln w="7620">
            <a:solidFill>
              <a:srgbClr val="D6BADD"/>
            </a:solidFill>
            <a:prstDash val="solid"/>
          </a:ln>
        </p:spPr>
      </p:sp>
      <p:sp>
        <p:nvSpPr>
          <p:cNvPr id="18" name="Text 15"/>
          <p:cNvSpPr/>
          <p:nvPr/>
        </p:nvSpPr>
        <p:spPr>
          <a:xfrm>
            <a:off x="7583567" y="5535335"/>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4</a:t>
            </a:r>
            <a:endParaRPr lang="en-US" sz="2624" dirty="0"/>
          </a:p>
        </p:txBody>
      </p:sp>
      <p:sp>
        <p:nvSpPr>
          <p:cNvPr id="19" name="Text 16"/>
          <p:cNvSpPr/>
          <p:nvPr/>
        </p:nvSpPr>
        <p:spPr>
          <a:xfrm>
            <a:off x="8148399" y="5569982"/>
            <a:ext cx="352675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Generating Licensing Revenue</a:t>
            </a:r>
            <a:endParaRPr lang="en-US" sz="2187" dirty="0"/>
          </a:p>
        </p:txBody>
      </p:sp>
      <p:sp>
        <p:nvSpPr>
          <p:cNvPr id="20" name="Text 17"/>
          <p:cNvSpPr/>
          <p:nvPr/>
        </p:nvSpPr>
        <p:spPr>
          <a:xfrm>
            <a:off x="8148399" y="6050399"/>
            <a:ext cx="413361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Yahoo's IP portfolio also served as a source of licensing revenue, as the company monetized its innovations through strategic partnerships and technology licensing agreements.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How a Malicious Insider Gained Access to Yahoo's IP</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malicious insider, a disgruntled former Yahoo employee, leveraged their knowledge of the company's internal systems and security protocols to gain unauthorized access to the organization's sensitive intellectual property (IP) repositories. They exploited vulnerabilities in the access control and logging mechanisms to cover their tracks.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30791"/>
          </a:xfrm>
          <a:prstGeom prst="rect">
            <a:avLst/>
          </a:prstGeom>
        </p:spPr>
      </p:pic>
      <p:sp>
        <p:nvSpPr>
          <p:cNvPr id="5" name="Shape 1"/>
          <p:cNvSpPr/>
          <p:nvPr/>
        </p:nvSpPr>
        <p:spPr>
          <a:xfrm>
            <a:off x="0" y="0"/>
            <a:ext cx="14630400" cy="8230791"/>
          </a:xfrm>
          <a:prstGeom prst="rect">
            <a:avLst/>
          </a:prstGeom>
          <a:solidFill>
            <a:srgbClr val="FFFFFF">
              <a:alpha val="85000"/>
            </a:srgbClr>
          </a:solidFill>
          <a:ln/>
        </p:spPr>
      </p:sp>
      <p:sp>
        <p:nvSpPr>
          <p:cNvPr id="6" name="Text 2"/>
          <p:cNvSpPr/>
          <p:nvPr/>
        </p:nvSpPr>
        <p:spPr>
          <a:xfrm>
            <a:off x="2375892" y="607576"/>
            <a:ext cx="9878616" cy="1381125"/>
          </a:xfrm>
          <a:prstGeom prst="rect">
            <a:avLst/>
          </a:prstGeom>
          <a:noFill/>
          <a:ln/>
        </p:spPr>
        <p:txBody>
          <a:bodyPr wrap="square" rtlCol="0" anchor="t"/>
          <a:lstStyle/>
          <a:p>
            <a:pPr marL="0" indent="0">
              <a:lnSpc>
                <a:spcPts val="5437"/>
              </a:lnSpc>
              <a:buNone/>
            </a:pPr>
            <a:r>
              <a:rPr lang="en-US" sz="4350" b="1" kern="0" spc="-35" dirty="0">
                <a:solidFill>
                  <a:srgbClr val="000000"/>
                </a:solidFill>
                <a:latin typeface="adonis-web" pitchFamily="34" charset="0"/>
                <a:ea typeface="adonis-web" pitchFamily="34" charset="-122"/>
                <a:cs typeface="adonis-web" pitchFamily="34" charset="-120"/>
              </a:rPr>
              <a:t>Techniques used by the insider to steal the IP</a:t>
            </a:r>
            <a:endParaRPr lang="en-US" sz="4350" dirty="0"/>
          </a:p>
        </p:txBody>
      </p:sp>
      <p:pic>
        <p:nvPicPr>
          <p:cNvPr id="7" name="Image 2" descr="preencoded.png"/>
          <p:cNvPicPr>
            <a:picLocks noChangeAspect="1"/>
          </p:cNvPicPr>
          <p:nvPr/>
        </p:nvPicPr>
        <p:blipFill>
          <a:blip r:embed="rId5"/>
          <a:stretch>
            <a:fillRect/>
          </a:stretch>
        </p:blipFill>
        <p:spPr>
          <a:xfrm>
            <a:off x="2375892" y="2320052"/>
            <a:ext cx="1104781" cy="1767721"/>
          </a:xfrm>
          <a:prstGeom prst="rect">
            <a:avLst/>
          </a:prstGeom>
        </p:spPr>
      </p:pic>
      <p:sp>
        <p:nvSpPr>
          <p:cNvPr id="8" name="Text 3"/>
          <p:cNvSpPr/>
          <p:nvPr/>
        </p:nvSpPr>
        <p:spPr>
          <a:xfrm>
            <a:off x="3812024" y="2540913"/>
            <a:ext cx="2898577" cy="345281"/>
          </a:xfrm>
          <a:prstGeom prst="rect">
            <a:avLst/>
          </a:prstGeom>
          <a:noFill/>
          <a:ln/>
        </p:spPr>
        <p:txBody>
          <a:bodyPr wrap="none" rtlCol="0" anchor="t"/>
          <a:lstStyle/>
          <a:p>
            <a:pPr marL="0" indent="0" algn="l">
              <a:lnSpc>
                <a:spcPts val="2719"/>
              </a:lnSpc>
              <a:buNone/>
            </a:pPr>
            <a:r>
              <a:rPr lang="en-US" sz="2175" b="1" kern="0" spc="-35" dirty="0">
                <a:solidFill>
                  <a:srgbClr val="272525"/>
                </a:solidFill>
                <a:latin typeface="adonis-web" pitchFamily="34" charset="0"/>
                <a:ea typeface="adonis-web" pitchFamily="34" charset="-122"/>
                <a:cs typeface="adonis-web" pitchFamily="34" charset="-120"/>
              </a:rPr>
              <a:t>Exploiting Insider Access</a:t>
            </a:r>
            <a:endParaRPr lang="en-US" sz="2175" dirty="0"/>
          </a:p>
        </p:txBody>
      </p:sp>
      <p:sp>
        <p:nvSpPr>
          <p:cNvPr id="9" name="Text 4"/>
          <p:cNvSpPr/>
          <p:nvPr/>
        </p:nvSpPr>
        <p:spPr>
          <a:xfrm>
            <a:off x="3812024" y="3018711"/>
            <a:ext cx="8442484" cy="706993"/>
          </a:xfrm>
          <a:prstGeom prst="rect">
            <a:avLst/>
          </a:prstGeom>
          <a:noFill/>
          <a:ln/>
        </p:spPr>
        <p:txBody>
          <a:bodyPr wrap="square" rtlCol="0" anchor="t"/>
          <a:lstStyle/>
          <a:p>
            <a:pPr marL="0" indent="0" algn="l">
              <a:lnSpc>
                <a:spcPts val="2784"/>
              </a:lnSpc>
              <a:buNone/>
            </a:pPr>
            <a:r>
              <a:rPr lang="en-US" sz="1740" kern="0" spc="-35" dirty="0">
                <a:solidFill>
                  <a:srgbClr val="272525"/>
                </a:solidFill>
                <a:latin typeface="Source Sans Pro" pitchFamily="34" charset="0"/>
                <a:ea typeface="Source Sans Pro" pitchFamily="34" charset="-122"/>
                <a:cs typeface="Source Sans Pro" pitchFamily="34" charset="-120"/>
              </a:rPr>
              <a:t>The malicious insider leveraged their privileged access within Yahoo to gain unauthorized entry into the company's secure systems and databases containing valuable intellectual property.</a:t>
            </a:r>
            <a:endParaRPr lang="en-US" sz="1740" dirty="0"/>
          </a:p>
        </p:txBody>
      </p:sp>
      <p:pic>
        <p:nvPicPr>
          <p:cNvPr id="10" name="Image 3" descr="preencoded.png"/>
          <p:cNvPicPr>
            <a:picLocks noChangeAspect="1"/>
          </p:cNvPicPr>
          <p:nvPr/>
        </p:nvPicPr>
        <p:blipFill>
          <a:blip r:embed="rId6"/>
          <a:stretch>
            <a:fillRect/>
          </a:stretch>
        </p:blipFill>
        <p:spPr>
          <a:xfrm>
            <a:off x="2375892" y="4087773"/>
            <a:ext cx="1104781" cy="1767721"/>
          </a:xfrm>
          <a:prstGeom prst="rect">
            <a:avLst/>
          </a:prstGeom>
        </p:spPr>
      </p:pic>
      <p:sp>
        <p:nvSpPr>
          <p:cNvPr id="11" name="Text 5"/>
          <p:cNvSpPr/>
          <p:nvPr/>
        </p:nvSpPr>
        <p:spPr>
          <a:xfrm>
            <a:off x="3812024" y="4308634"/>
            <a:ext cx="2762131" cy="345281"/>
          </a:xfrm>
          <a:prstGeom prst="rect">
            <a:avLst/>
          </a:prstGeom>
          <a:noFill/>
          <a:ln/>
        </p:spPr>
        <p:txBody>
          <a:bodyPr wrap="none" rtlCol="0" anchor="t"/>
          <a:lstStyle/>
          <a:p>
            <a:pPr marL="0" indent="0" algn="l">
              <a:lnSpc>
                <a:spcPts val="2719"/>
              </a:lnSpc>
              <a:buNone/>
            </a:pPr>
            <a:r>
              <a:rPr lang="en-US" sz="2175" b="1" kern="0" spc="-35" dirty="0">
                <a:solidFill>
                  <a:srgbClr val="272525"/>
                </a:solidFill>
                <a:latin typeface="adonis-web" pitchFamily="34" charset="0"/>
                <a:ea typeface="adonis-web" pitchFamily="34" charset="-122"/>
                <a:cs typeface="adonis-web" pitchFamily="34" charset="-120"/>
              </a:rPr>
              <a:t>Covert Data Extraction</a:t>
            </a:r>
            <a:endParaRPr lang="en-US" sz="2175" dirty="0"/>
          </a:p>
        </p:txBody>
      </p:sp>
      <p:sp>
        <p:nvSpPr>
          <p:cNvPr id="12" name="Text 6"/>
          <p:cNvSpPr/>
          <p:nvPr/>
        </p:nvSpPr>
        <p:spPr>
          <a:xfrm>
            <a:off x="3812024" y="4786432"/>
            <a:ext cx="8442484" cy="706993"/>
          </a:xfrm>
          <a:prstGeom prst="rect">
            <a:avLst/>
          </a:prstGeom>
          <a:noFill/>
          <a:ln/>
        </p:spPr>
        <p:txBody>
          <a:bodyPr wrap="square" rtlCol="0" anchor="t"/>
          <a:lstStyle/>
          <a:p>
            <a:pPr marL="0" indent="0" algn="l">
              <a:lnSpc>
                <a:spcPts val="2784"/>
              </a:lnSpc>
              <a:buNone/>
            </a:pPr>
            <a:r>
              <a:rPr lang="en-US" sz="1740" kern="0" spc="-35" dirty="0">
                <a:solidFill>
                  <a:srgbClr val="272525"/>
                </a:solidFill>
                <a:latin typeface="Source Sans Pro" pitchFamily="34" charset="0"/>
                <a:ea typeface="Source Sans Pro" pitchFamily="34" charset="-122"/>
                <a:cs typeface="Source Sans Pro" pitchFamily="34" charset="-120"/>
              </a:rPr>
              <a:t>Using sophisticated techniques, the insider siphoned off sensitive documents, patents, and trade secrets without leaving any obvious traces of the theft.</a:t>
            </a:r>
            <a:endParaRPr lang="en-US" sz="1740" dirty="0"/>
          </a:p>
        </p:txBody>
      </p:sp>
      <p:pic>
        <p:nvPicPr>
          <p:cNvPr id="13" name="Image 4" descr="preencoded.png"/>
          <p:cNvPicPr>
            <a:picLocks noChangeAspect="1"/>
          </p:cNvPicPr>
          <p:nvPr/>
        </p:nvPicPr>
        <p:blipFill>
          <a:blip r:embed="rId7"/>
          <a:stretch>
            <a:fillRect/>
          </a:stretch>
        </p:blipFill>
        <p:spPr>
          <a:xfrm>
            <a:off x="2375892" y="5855494"/>
            <a:ext cx="1104781" cy="1767721"/>
          </a:xfrm>
          <a:prstGeom prst="rect">
            <a:avLst/>
          </a:prstGeom>
        </p:spPr>
      </p:pic>
      <p:sp>
        <p:nvSpPr>
          <p:cNvPr id="14" name="Text 7"/>
          <p:cNvSpPr/>
          <p:nvPr/>
        </p:nvSpPr>
        <p:spPr>
          <a:xfrm>
            <a:off x="3812024" y="6076355"/>
            <a:ext cx="2762131" cy="345281"/>
          </a:xfrm>
          <a:prstGeom prst="rect">
            <a:avLst/>
          </a:prstGeom>
          <a:noFill/>
          <a:ln/>
        </p:spPr>
        <p:txBody>
          <a:bodyPr wrap="none" rtlCol="0" anchor="t"/>
          <a:lstStyle/>
          <a:p>
            <a:pPr marL="0" indent="0" algn="l">
              <a:lnSpc>
                <a:spcPts val="2719"/>
              </a:lnSpc>
              <a:buNone/>
            </a:pPr>
            <a:r>
              <a:rPr lang="en-US" sz="2175" b="1" kern="0" spc="-35" dirty="0">
                <a:solidFill>
                  <a:srgbClr val="272525"/>
                </a:solidFill>
                <a:latin typeface="adonis-web" pitchFamily="34" charset="0"/>
                <a:ea typeface="adonis-web" pitchFamily="34" charset="-122"/>
                <a:cs typeface="adonis-web" pitchFamily="34" charset="-120"/>
              </a:rPr>
              <a:t>Covering Their Tracks</a:t>
            </a:r>
            <a:endParaRPr lang="en-US" sz="2175" dirty="0"/>
          </a:p>
        </p:txBody>
      </p:sp>
      <p:sp>
        <p:nvSpPr>
          <p:cNvPr id="15" name="Text 8"/>
          <p:cNvSpPr/>
          <p:nvPr/>
        </p:nvSpPr>
        <p:spPr>
          <a:xfrm>
            <a:off x="3812024" y="6554153"/>
            <a:ext cx="8442484" cy="706993"/>
          </a:xfrm>
          <a:prstGeom prst="rect">
            <a:avLst/>
          </a:prstGeom>
          <a:noFill/>
          <a:ln/>
        </p:spPr>
        <p:txBody>
          <a:bodyPr wrap="square" rtlCol="0" anchor="t"/>
          <a:lstStyle/>
          <a:p>
            <a:pPr marL="0" indent="0" algn="l">
              <a:lnSpc>
                <a:spcPts val="2784"/>
              </a:lnSpc>
              <a:buNone/>
            </a:pPr>
            <a:r>
              <a:rPr lang="en-US" sz="1740" kern="0" spc="-35" dirty="0">
                <a:solidFill>
                  <a:srgbClr val="272525"/>
                </a:solidFill>
                <a:latin typeface="Source Sans Pro" pitchFamily="34" charset="0"/>
                <a:ea typeface="Source Sans Pro" pitchFamily="34" charset="-122"/>
                <a:cs typeface="Source Sans Pro" pitchFamily="34" charset="-120"/>
              </a:rPr>
              <a:t>The insider carefully covered their digital footprints, manipulating log files and concealing evidence of the IP theft to avoid detection for as long as possible.</a:t>
            </a:r>
            <a:endParaRPr lang="en-US" sz="17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176933"/>
            <a:ext cx="9933503"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Impact of the IP Theft on Yahoo's Business</a:t>
            </a:r>
            <a:endParaRPr lang="en-US" sz="4374" dirty="0"/>
          </a:p>
        </p:txBody>
      </p:sp>
      <p:sp>
        <p:nvSpPr>
          <p:cNvPr id="5" name="Text 2"/>
          <p:cNvSpPr/>
          <p:nvPr/>
        </p:nvSpPr>
        <p:spPr>
          <a:xfrm>
            <a:off x="2348389" y="3098840"/>
            <a:ext cx="4695706"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theft of Yahoo's intellectual property had a devastating impact on the company's business. The stolen trade secrets and proprietary technology gave competitors an unfair advantage, allowing them to rapidly develop similar products and undercut Yahoo's market share.</a:t>
            </a:r>
            <a:endParaRPr lang="en-US" sz="1750" dirty="0"/>
          </a:p>
        </p:txBody>
      </p:sp>
      <p:sp>
        <p:nvSpPr>
          <p:cNvPr id="6" name="Text 3"/>
          <p:cNvSpPr/>
          <p:nvPr/>
        </p:nvSpPr>
        <p:spPr>
          <a:xfrm>
            <a:off x="2348389" y="5431155"/>
            <a:ext cx="469570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This erosion of Yahoo's competitive edge resulted in significant revenue losses and damaged the company's reputation as an innovative technology leader.</a:t>
            </a:r>
            <a:endParaRPr lang="en-US" sz="1750" dirty="0"/>
          </a:p>
        </p:txBody>
      </p:sp>
      <p:pic>
        <p:nvPicPr>
          <p:cNvPr id="7" name="Image 1" descr="preencoded.png"/>
          <p:cNvPicPr>
            <a:picLocks noChangeAspect="1"/>
          </p:cNvPicPr>
          <p:nvPr/>
        </p:nvPicPr>
        <p:blipFill>
          <a:blip r:embed="rId4"/>
          <a:stretch>
            <a:fillRect/>
          </a:stretch>
        </p:blipFill>
        <p:spPr>
          <a:xfrm>
            <a:off x="7593687" y="3148846"/>
            <a:ext cx="4695706" cy="3521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25473"/>
            <a:ext cx="8386405"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Yahoo's Response and Investigation</a:t>
            </a:r>
            <a:endParaRPr lang="en-US" sz="4374" dirty="0"/>
          </a:p>
        </p:txBody>
      </p:sp>
      <p:sp>
        <p:nvSpPr>
          <p:cNvPr id="6" name="Shape 2"/>
          <p:cNvSpPr/>
          <p:nvPr/>
        </p:nvSpPr>
        <p:spPr>
          <a:xfrm>
            <a:off x="4801910" y="1953101"/>
            <a:ext cx="44410" cy="5351026"/>
          </a:xfrm>
          <a:prstGeom prst="roundRect">
            <a:avLst>
              <a:gd name="adj" fmla="val 225151"/>
            </a:avLst>
          </a:prstGeom>
          <a:solidFill>
            <a:srgbClr val="D6BADD"/>
          </a:solidFill>
          <a:ln/>
        </p:spPr>
      </p:sp>
      <p:sp>
        <p:nvSpPr>
          <p:cNvPr id="7" name="Shape 3"/>
          <p:cNvSpPr/>
          <p:nvPr/>
        </p:nvSpPr>
        <p:spPr>
          <a:xfrm>
            <a:off x="5074027" y="2354401"/>
            <a:ext cx="777597" cy="44410"/>
          </a:xfrm>
          <a:prstGeom prst="roundRect">
            <a:avLst>
              <a:gd name="adj" fmla="val 225151"/>
            </a:avLst>
          </a:prstGeom>
          <a:solidFill>
            <a:srgbClr val="D6BADD"/>
          </a:solidFill>
          <a:ln/>
        </p:spPr>
      </p:sp>
      <p:sp>
        <p:nvSpPr>
          <p:cNvPr id="8" name="Shape 4"/>
          <p:cNvSpPr/>
          <p:nvPr/>
        </p:nvSpPr>
        <p:spPr>
          <a:xfrm>
            <a:off x="4574084" y="2126694"/>
            <a:ext cx="499943" cy="499943"/>
          </a:xfrm>
          <a:prstGeom prst="roundRect">
            <a:avLst>
              <a:gd name="adj" fmla="val 20000"/>
            </a:avLst>
          </a:prstGeom>
          <a:solidFill>
            <a:srgbClr val="F0D4F7"/>
          </a:solidFill>
          <a:ln w="7620">
            <a:solidFill>
              <a:srgbClr val="D6BADD"/>
            </a:solidFill>
            <a:prstDash val="solid"/>
          </a:ln>
        </p:spPr>
      </p:sp>
      <p:sp>
        <p:nvSpPr>
          <p:cNvPr id="9" name="Text 5"/>
          <p:cNvSpPr/>
          <p:nvPr/>
        </p:nvSpPr>
        <p:spPr>
          <a:xfrm>
            <a:off x="4731365" y="2168366"/>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Immediate Action</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 acted swiftly, launching an internal investigation to determine the extent of the data breach and identify the perpetrator.</a:t>
            </a:r>
            <a:endParaRPr lang="en-US" sz="1750" dirty="0"/>
          </a:p>
        </p:txBody>
      </p:sp>
      <p:sp>
        <p:nvSpPr>
          <p:cNvPr id="12" name="Shape 8"/>
          <p:cNvSpPr/>
          <p:nvPr/>
        </p:nvSpPr>
        <p:spPr>
          <a:xfrm>
            <a:off x="5074027" y="4212134"/>
            <a:ext cx="777597" cy="44410"/>
          </a:xfrm>
          <a:prstGeom prst="roundRect">
            <a:avLst>
              <a:gd name="adj" fmla="val 225151"/>
            </a:avLst>
          </a:prstGeom>
          <a:solidFill>
            <a:srgbClr val="D6BADD"/>
          </a:solidFill>
          <a:ln/>
        </p:spPr>
      </p:sp>
      <p:sp>
        <p:nvSpPr>
          <p:cNvPr id="13" name="Shape 9"/>
          <p:cNvSpPr/>
          <p:nvPr/>
        </p:nvSpPr>
        <p:spPr>
          <a:xfrm>
            <a:off x="4574084" y="3984427"/>
            <a:ext cx="499943" cy="499943"/>
          </a:xfrm>
          <a:prstGeom prst="roundRect">
            <a:avLst>
              <a:gd name="adj" fmla="val 20000"/>
            </a:avLst>
          </a:prstGeom>
          <a:solidFill>
            <a:srgbClr val="F0D4F7"/>
          </a:solidFill>
          <a:ln w="7620">
            <a:solidFill>
              <a:srgbClr val="D6BADD"/>
            </a:solidFill>
            <a:prstDash val="solid"/>
          </a:ln>
        </p:spPr>
      </p:sp>
      <p:sp>
        <p:nvSpPr>
          <p:cNvPr id="14" name="Text 10"/>
          <p:cNvSpPr/>
          <p:nvPr/>
        </p:nvSpPr>
        <p:spPr>
          <a:xfrm>
            <a:off x="4731365" y="4026098"/>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Forensic Analysis</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Cybersecurity experts conducted a thorough forensic analysis of Yahoo's systems, gathering evidence and tracing the attacker's activities.</a:t>
            </a:r>
            <a:endParaRPr lang="en-US" sz="1750" dirty="0"/>
          </a:p>
        </p:txBody>
      </p:sp>
      <p:sp>
        <p:nvSpPr>
          <p:cNvPr id="17" name="Shape 13"/>
          <p:cNvSpPr/>
          <p:nvPr/>
        </p:nvSpPr>
        <p:spPr>
          <a:xfrm>
            <a:off x="5074027" y="6069866"/>
            <a:ext cx="777597" cy="44410"/>
          </a:xfrm>
          <a:prstGeom prst="roundRect">
            <a:avLst>
              <a:gd name="adj" fmla="val 225151"/>
            </a:avLst>
          </a:prstGeom>
          <a:solidFill>
            <a:srgbClr val="D6BADD"/>
          </a:solidFill>
          <a:ln/>
        </p:spPr>
      </p:sp>
      <p:sp>
        <p:nvSpPr>
          <p:cNvPr id="18" name="Shape 14"/>
          <p:cNvSpPr/>
          <p:nvPr/>
        </p:nvSpPr>
        <p:spPr>
          <a:xfrm>
            <a:off x="4574084" y="5842159"/>
            <a:ext cx="499943" cy="499943"/>
          </a:xfrm>
          <a:prstGeom prst="roundRect">
            <a:avLst>
              <a:gd name="adj" fmla="val 20000"/>
            </a:avLst>
          </a:prstGeom>
          <a:solidFill>
            <a:srgbClr val="F0D4F7"/>
          </a:solidFill>
          <a:ln w="7620">
            <a:solidFill>
              <a:srgbClr val="D6BADD"/>
            </a:solidFill>
            <a:prstDash val="solid"/>
          </a:ln>
        </p:spPr>
      </p:sp>
      <p:sp>
        <p:nvSpPr>
          <p:cNvPr id="19" name="Text 15"/>
          <p:cNvSpPr/>
          <p:nvPr/>
        </p:nvSpPr>
        <p:spPr>
          <a:xfrm>
            <a:off x="4731365" y="5883831"/>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890736"/>
            <a:ext cx="3504009"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Collaboration with Authorities</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Yahoo cooperated closely with law enforcement agencies, sharing intelligence and evidence to aid the criminal investigation.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072753"/>
            <a:ext cx="8184833"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Lessons Learned from the Incident</a:t>
            </a:r>
            <a:endParaRPr lang="en-US" sz="4374" dirty="0"/>
          </a:p>
        </p:txBody>
      </p:sp>
      <p:sp>
        <p:nvSpPr>
          <p:cNvPr id="5" name="Shape 2"/>
          <p:cNvSpPr/>
          <p:nvPr/>
        </p:nvSpPr>
        <p:spPr>
          <a:xfrm>
            <a:off x="2348389" y="2211467"/>
            <a:ext cx="4855726" cy="2361605"/>
          </a:xfrm>
          <a:prstGeom prst="roundRect">
            <a:avLst>
              <a:gd name="adj" fmla="val 4234"/>
            </a:avLst>
          </a:prstGeom>
          <a:solidFill>
            <a:srgbClr val="F0D4F7"/>
          </a:solidFill>
          <a:ln w="7620">
            <a:solidFill>
              <a:srgbClr val="D6BADD"/>
            </a:solidFill>
            <a:prstDash val="solid"/>
          </a:ln>
        </p:spPr>
      </p:sp>
      <p:sp>
        <p:nvSpPr>
          <p:cNvPr id="6" name="Text 3"/>
          <p:cNvSpPr/>
          <p:nvPr/>
        </p:nvSpPr>
        <p:spPr>
          <a:xfrm>
            <a:off x="2578179" y="2441258"/>
            <a:ext cx="2967871"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Insider Threat Awareness</a:t>
            </a:r>
            <a:endParaRPr lang="en-US" sz="2187" dirty="0"/>
          </a:p>
        </p:txBody>
      </p:sp>
      <p:sp>
        <p:nvSpPr>
          <p:cNvPr id="7" name="Text 4"/>
          <p:cNvSpPr/>
          <p:nvPr/>
        </p:nvSpPr>
        <p:spPr>
          <a:xfrm>
            <a:off x="2578179" y="2921675"/>
            <a:ext cx="4396145"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incident highlighted the need for heightened insider threat awareness within the organization. Security protocols must be reviewed and strengthened.</a:t>
            </a:r>
            <a:endParaRPr lang="en-US" sz="1750" dirty="0"/>
          </a:p>
        </p:txBody>
      </p:sp>
      <p:sp>
        <p:nvSpPr>
          <p:cNvPr id="8" name="Shape 5"/>
          <p:cNvSpPr/>
          <p:nvPr/>
        </p:nvSpPr>
        <p:spPr>
          <a:xfrm>
            <a:off x="7426285" y="2211467"/>
            <a:ext cx="4855726" cy="2361605"/>
          </a:xfrm>
          <a:prstGeom prst="roundRect">
            <a:avLst>
              <a:gd name="adj" fmla="val 4234"/>
            </a:avLst>
          </a:prstGeom>
          <a:solidFill>
            <a:srgbClr val="F0D4F7"/>
          </a:solidFill>
          <a:ln w="7620">
            <a:solidFill>
              <a:srgbClr val="D6BADD"/>
            </a:solidFill>
            <a:prstDash val="solid"/>
          </a:ln>
        </p:spPr>
      </p:sp>
      <p:sp>
        <p:nvSpPr>
          <p:cNvPr id="9" name="Text 6"/>
          <p:cNvSpPr/>
          <p:nvPr/>
        </p:nvSpPr>
        <p:spPr>
          <a:xfrm>
            <a:off x="7656076" y="2441258"/>
            <a:ext cx="3431858"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Privileged Access Monitoring</a:t>
            </a:r>
            <a:endParaRPr lang="en-US" sz="2187" dirty="0"/>
          </a:p>
        </p:txBody>
      </p:sp>
      <p:sp>
        <p:nvSpPr>
          <p:cNvPr id="10" name="Text 7"/>
          <p:cNvSpPr/>
          <p:nvPr/>
        </p:nvSpPr>
        <p:spPr>
          <a:xfrm>
            <a:off x="7656076" y="2921675"/>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malicious insider exploited privileged access to sensitive data. Implementing robust access controls and monitoring systems is crucial.</a:t>
            </a:r>
            <a:endParaRPr lang="en-US" sz="1750" dirty="0"/>
          </a:p>
        </p:txBody>
      </p:sp>
      <p:sp>
        <p:nvSpPr>
          <p:cNvPr id="11" name="Shape 8"/>
          <p:cNvSpPr/>
          <p:nvPr/>
        </p:nvSpPr>
        <p:spPr>
          <a:xfrm>
            <a:off x="2348389" y="4795242"/>
            <a:ext cx="4855726" cy="2361605"/>
          </a:xfrm>
          <a:prstGeom prst="roundRect">
            <a:avLst>
              <a:gd name="adj" fmla="val 4234"/>
            </a:avLst>
          </a:prstGeom>
          <a:solidFill>
            <a:srgbClr val="F0D4F7"/>
          </a:solidFill>
          <a:ln w="7620">
            <a:solidFill>
              <a:srgbClr val="D6BADD"/>
            </a:solidFill>
            <a:prstDash val="solid"/>
          </a:ln>
        </p:spPr>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Security Culture Shift</a:t>
            </a:r>
            <a:endParaRPr lang="en-US" sz="2187" dirty="0"/>
          </a:p>
        </p:txBody>
      </p:sp>
      <p:sp>
        <p:nvSpPr>
          <p:cNvPr id="13" name="Text 10"/>
          <p:cNvSpPr/>
          <p:nvPr/>
        </p:nvSpPr>
        <p:spPr>
          <a:xfrm>
            <a:off x="2578179" y="5505450"/>
            <a:ext cx="4396145"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breach underscored the importance of fostering a strong security culture where employees are vigilant and report suspicious activities.</a:t>
            </a:r>
            <a:endParaRPr lang="en-US" sz="1750" dirty="0"/>
          </a:p>
        </p:txBody>
      </p:sp>
      <p:sp>
        <p:nvSpPr>
          <p:cNvPr id="14" name="Shape 11"/>
          <p:cNvSpPr/>
          <p:nvPr/>
        </p:nvSpPr>
        <p:spPr>
          <a:xfrm>
            <a:off x="7426285" y="4795242"/>
            <a:ext cx="4855726" cy="2361605"/>
          </a:xfrm>
          <a:prstGeom prst="roundRect">
            <a:avLst>
              <a:gd name="adj" fmla="val 4234"/>
            </a:avLst>
          </a:prstGeom>
          <a:solidFill>
            <a:srgbClr val="F0D4F7"/>
          </a:solidFill>
          <a:ln w="7620">
            <a:solidFill>
              <a:srgbClr val="D6BADD"/>
            </a:solidFill>
            <a:prstDash val="solid"/>
          </a:ln>
        </p:spPr>
      </p:sp>
      <p:sp>
        <p:nvSpPr>
          <p:cNvPr id="15" name="Text 12"/>
          <p:cNvSpPr/>
          <p:nvPr/>
        </p:nvSpPr>
        <p:spPr>
          <a:xfrm>
            <a:off x="7656076" y="5025033"/>
            <a:ext cx="3302198"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Data Encryption and Backup</a:t>
            </a:r>
            <a:endParaRPr lang="en-US" sz="2187" dirty="0"/>
          </a:p>
        </p:txBody>
      </p:sp>
      <p:sp>
        <p:nvSpPr>
          <p:cNvPr id="16" name="Text 13"/>
          <p:cNvSpPr/>
          <p:nvPr/>
        </p:nvSpPr>
        <p:spPr>
          <a:xfrm>
            <a:off x="7656076" y="5505450"/>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Ensuring critical intellectual property is properly encrypted and backed up can mitigate the impact of future insider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121223" y="516731"/>
            <a:ext cx="8387953" cy="1172766"/>
          </a:xfrm>
          <a:prstGeom prst="rect">
            <a:avLst/>
          </a:prstGeom>
          <a:noFill/>
          <a:ln/>
        </p:spPr>
        <p:txBody>
          <a:bodyPr wrap="square" rtlCol="0" anchor="t"/>
          <a:lstStyle/>
          <a:p>
            <a:pPr marL="0" indent="0">
              <a:lnSpc>
                <a:spcPts val="4617"/>
              </a:lnSpc>
              <a:buNone/>
            </a:pPr>
            <a:r>
              <a:rPr lang="en-US" sz="3693" b="1" kern="0" spc="-30" dirty="0">
                <a:solidFill>
                  <a:srgbClr val="000000"/>
                </a:solidFill>
                <a:latin typeface="adonis-web" pitchFamily="34" charset="0"/>
                <a:ea typeface="adonis-web" pitchFamily="34" charset="-122"/>
                <a:cs typeface="adonis-web" pitchFamily="34" charset="-120"/>
              </a:rPr>
              <a:t>Measures to Prevent Future Insider Threats</a:t>
            </a:r>
            <a:endParaRPr lang="en-US" sz="3693" dirty="0"/>
          </a:p>
        </p:txBody>
      </p:sp>
      <p:pic>
        <p:nvPicPr>
          <p:cNvPr id="5" name="Image 1" descr="preencoded.png"/>
          <p:cNvPicPr>
            <a:picLocks noChangeAspect="1"/>
          </p:cNvPicPr>
          <p:nvPr/>
        </p:nvPicPr>
        <p:blipFill>
          <a:blip r:embed="rId4"/>
          <a:stretch>
            <a:fillRect/>
          </a:stretch>
        </p:blipFill>
        <p:spPr>
          <a:xfrm>
            <a:off x="4526161" y="2064663"/>
            <a:ext cx="1639014" cy="1635562"/>
          </a:xfrm>
          <a:prstGeom prst="rect">
            <a:avLst/>
          </a:prstGeom>
        </p:spPr>
      </p:pic>
      <p:sp>
        <p:nvSpPr>
          <p:cNvPr id="6" name="Text 2"/>
          <p:cNvSpPr/>
          <p:nvPr/>
        </p:nvSpPr>
        <p:spPr>
          <a:xfrm>
            <a:off x="5153263" y="2746415"/>
            <a:ext cx="129659" cy="375285"/>
          </a:xfrm>
          <a:prstGeom prst="rect">
            <a:avLst/>
          </a:prstGeom>
          <a:noFill/>
          <a:ln/>
        </p:spPr>
        <p:txBody>
          <a:bodyPr wrap="none" rtlCol="0" anchor="t"/>
          <a:lstStyle/>
          <a:p>
            <a:pPr marL="0" indent="0" algn="ctr">
              <a:lnSpc>
                <a:spcPts val="2955"/>
              </a:lnSpc>
              <a:buNone/>
            </a:pPr>
            <a:r>
              <a:rPr lang="en-US" sz="1847" b="1" kern="0" spc="-30" dirty="0">
                <a:solidFill>
                  <a:srgbClr val="272525"/>
                </a:solidFill>
                <a:latin typeface="adonis-web" pitchFamily="34" charset="0"/>
                <a:ea typeface="adonis-web" pitchFamily="34" charset="-122"/>
                <a:cs typeface="adonis-web" pitchFamily="34" charset="-120"/>
              </a:rPr>
              <a:t>1</a:t>
            </a:r>
            <a:endParaRPr lang="en-US" sz="1847" dirty="0"/>
          </a:p>
        </p:txBody>
      </p:sp>
      <p:sp>
        <p:nvSpPr>
          <p:cNvPr id="7" name="Text 3"/>
          <p:cNvSpPr/>
          <p:nvPr/>
        </p:nvSpPr>
        <p:spPr>
          <a:xfrm>
            <a:off x="6097667" y="2252186"/>
            <a:ext cx="2345293" cy="293132"/>
          </a:xfrm>
          <a:prstGeom prst="rect">
            <a:avLst/>
          </a:prstGeom>
          <a:noFill/>
          <a:ln/>
        </p:spPr>
        <p:txBody>
          <a:bodyPr wrap="none" rtlCol="0" anchor="t"/>
          <a:lstStyle/>
          <a:p>
            <a:pPr marL="0" indent="0" algn="l">
              <a:lnSpc>
                <a:spcPts val="2308"/>
              </a:lnSpc>
              <a:buNone/>
            </a:pPr>
            <a:r>
              <a:rPr lang="en-US" sz="1847" b="1" kern="0" spc="-30" dirty="0">
                <a:solidFill>
                  <a:srgbClr val="272525"/>
                </a:solidFill>
                <a:latin typeface="adonis-web" pitchFamily="34" charset="0"/>
                <a:ea typeface="adonis-web" pitchFamily="34" charset="-122"/>
                <a:cs typeface="adonis-web" pitchFamily="34" charset="-120"/>
              </a:rPr>
              <a:t>Robust Access Controls</a:t>
            </a:r>
            <a:endParaRPr lang="en-US" sz="1847" dirty="0"/>
          </a:p>
        </p:txBody>
      </p:sp>
      <p:sp>
        <p:nvSpPr>
          <p:cNvPr id="8" name="Text 4"/>
          <p:cNvSpPr/>
          <p:nvPr/>
        </p:nvSpPr>
        <p:spPr>
          <a:xfrm>
            <a:off x="6097667" y="2657832"/>
            <a:ext cx="5223986" cy="600313"/>
          </a:xfrm>
          <a:prstGeom prst="rect">
            <a:avLst/>
          </a:prstGeom>
          <a:noFill/>
          <a:ln/>
        </p:spPr>
        <p:txBody>
          <a:bodyPr wrap="square" rtlCol="0" anchor="t"/>
          <a:lstStyle/>
          <a:p>
            <a:pPr marL="0" indent="0" algn="l">
              <a:lnSpc>
                <a:spcPts val="2364"/>
              </a:lnSpc>
              <a:buNone/>
            </a:pPr>
            <a:r>
              <a:rPr lang="en-US" sz="1477" kern="0" spc="-30" dirty="0">
                <a:solidFill>
                  <a:srgbClr val="272525"/>
                </a:solidFill>
                <a:latin typeface="Source Sans Pro" pitchFamily="34" charset="0"/>
                <a:ea typeface="Source Sans Pro" pitchFamily="34" charset="-122"/>
                <a:cs typeface="Source Sans Pro" pitchFamily="34" charset="-120"/>
              </a:rPr>
              <a:t>Implement strong authentication and authorization measures to limit access to sensitive data.</a:t>
            </a:r>
            <a:endParaRPr lang="en-US" sz="1477" dirty="0"/>
          </a:p>
        </p:txBody>
      </p:sp>
      <p:sp>
        <p:nvSpPr>
          <p:cNvPr id="9" name="Shape 5"/>
          <p:cNvSpPr/>
          <p:nvPr/>
        </p:nvSpPr>
        <p:spPr>
          <a:xfrm>
            <a:off x="5956935" y="3448496"/>
            <a:ext cx="5505450" cy="18752"/>
          </a:xfrm>
          <a:prstGeom prst="roundRect">
            <a:avLst>
              <a:gd name="adj" fmla="val 450257"/>
            </a:avLst>
          </a:prstGeom>
          <a:solidFill>
            <a:srgbClr val="D6BADD"/>
          </a:solidFill>
          <a:ln/>
        </p:spPr>
      </p:sp>
      <p:pic>
        <p:nvPicPr>
          <p:cNvPr id="10" name="Image 2" descr="preencoded.png"/>
          <p:cNvPicPr>
            <a:picLocks noChangeAspect="1"/>
          </p:cNvPicPr>
          <p:nvPr/>
        </p:nvPicPr>
        <p:blipFill>
          <a:blip r:embed="rId5"/>
          <a:stretch>
            <a:fillRect/>
          </a:stretch>
        </p:blipFill>
        <p:spPr>
          <a:xfrm>
            <a:off x="3834170" y="3492460"/>
            <a:ext cx="3278029" cy="1635562"/>
          </a:xfrm>
          <a:prstGeom prst="rect">
            <a:avLst/>
          </a:prstGeom>
        </p:spPr>
      </p:pic>
      <p:sp>
        <p:nvSpPr>
          <p:cNvPr id="11" name="Text 6"/>
          <p:cNvSpPr/>
          <p:nvPr/>
        </p:nvSpPr>
        <p:spPr>
          <a:xfrm>
            <a:off x="5153263" y="3995261"/>
            <a:ext cx="129659" cy="375285"/>
          </a:xfrm>
          <a:prstGeom prst="rect">
            <a:avLst/>
          </a:prstGeom>
          <a:noFill/>
          <a:ln/>
        </p:spPr>
        <p:txBody>
          <a:bodyPr wrap="none" rtlCol="0" anchor="t"/>
          <a:lstStyle/>
          <a:p>
            <a:pPr marL="0" indent="0" algn="ctr">
              <a:lnSpc>
                <a:spcPts val="2955"/>
              </a:lnSpc>
              <a:buNone/>
            </a:pPr>
            <a:r>
              <a:rPr lang="en-US" sz="1847" b="1" kern="0" spc="-30" dirty="0">
                <a:solidFill>
                  <a:srgbClr val="272525"/>
                </a:solidFill>
                <a:latin typeface="adonis-web" pitchFamily="34" charset="0"/>
                <a:ea typeface="adonis-web" pitchFamily="34" charset="-122"/>
                <a:cs typeface="adonis-web" pitchFamily="34" charset="-120"/>
              </a:rPr>
              <a:t>2</a:t>
            </a:r>
            <a:endParaRPr lang="en-US" sz="1847" dirty="0"/>
          </a:p>
        </p:txBody>
      </p:sp>
      <p:sp>
        <p:nvSpPr>
          <p:cNvPr id="12" name="Text 7"/>
          <p:cNvSpPr/>
          <p:nvPr/>
        </p:nvSpPr>
        <p:spPr>
          <a:xfrm>
            <a:off x="6789658" y="3679984"/>
            <a:ext cx="2345293" cy="293132"/>
          </a:xfrm>
          <a:prstGeom prst="rect">
            <a:avLst/>
          </a:prstGeom>
          <a:noFill/>
          <a:ln/>
        </p:spPr>
        <p:txBody>
          <a:bodyPr wrap="none" rtlCol="0" anchor="t"/>
          <a:lstStyle/>
          <a:p>
            <a:pPr marL="0" indent="0" algn="l">
              <a:lnSpc>
                <a:spcPts val="2308"/>
              </a:lnSpc>
              <a:buNone/>
            </a:pPr>
            <a:r>
              <a:rPr lang="en-US" sz="1847" b="1" kern="0" spc="-30" dirty="0">
                <a:solidFill>
                  <a:srgbClr val="272525"/>
                </a:solidFill>
                <a:latin typeface="adonis-web" pitchFamily="34" charset="0"/>
                <a:ea typeface="adonis-web" pitchFamily="34" charset="-122"/>
                <a:cs typeface="adonis-web" pitchFamily="34" charset="-120"/>
              </a:rPr>
              <a:t>Continuous Monitoring</a:t>
            </a:r>
            <a:endParaRPr lang="en-US" sz="1847" dirty="0"/>
          </a:p>
        </p:txBody>
      </p:sp>
      <p:sp>
        <p:nvSpPr>
          <p:cNvPr id="13" name="Text 8"/>
          <p:cNvSpPr/>
          <p:nvPr/>
        </p:nvSpPr>
        <p:spPr>
          <a:xfrm>
            <a:off x="6789658" y="4085630"/>
            <a:ext cx="4531995" cy="600313"/>
          </a:xfrm>
          <a:prstGeom prst="rect">
            <a:avLst/>
          </a:prstGeom>
          <a:noFill/>
          <a:ln/>
        </p:spPr>
        <p:txBody>
          <a:bodyPr wrap="square" rtlCol="0" anchor="t"/>
          <a:lstStyle/>
          <a:p>
            <a:pPr marL="0" indent="0" algn="l">
              <a:lnSpc>
                <a:spcPts val="2364"/>
              </a:lnSpc>
              <a:buNone/>
            </a:pPr>
            <a:r>
              <a:rPr lang="en-US" sz="1477" kern="0" spc="-30" dirty="0">
                <a:solidFill>
                  <a:srgbClr val="272525"/>
                </a:solidFill>
                <a:latin typeface="Source Sans Pro" pitchFamily="34" charset="0"/>
                <a:ea typeface="Source Sans Pro" pitchFamily="34" charset="-122"/>
                <a:cs typeface="Source Sans Pro" pitchFamily="34" charset="-120"/>
              </a:rPr>
              <a:t>Deploy tools to detect anomalous user behavior and flag potential insider threats.</a:t>
            </a:r>
            <a:endParaRPr lang="en-US" sz="1477" dirty="0"/>
          </a:p>
        </p:txBody>
      </p:sp>
      <p:sp>
        <p:nvSpPr>
          <p:cNvPr id="14" name="Shape 9"/>
          <p:cNvSpPr/>
          <p:nvPr/>
        </p:nvSpPr>
        <p:spPr>
          <a:xfrm>
            <a:off x="6648926" y="4876294"/>
            <a:ext cx="4813459" cy="18752"/>
          </a:xfrm>
          <a:prstGeom prst="roundRect">
            <a:avLst>
              <a:gd name="adj" fmla="val 450257"/>
            </a:avLst>
          </a:prstGeom>
          <a:solidFill>
            <a:srgbClr val="D6BADD"/>
          </a:solidFill>
          <a:ln/>
        </p:spPr>
      </p:sp>
      <p:pic>
        <p:nvPicPr>
          <p:cNvPr id="15" name="Image 3" descr="preencoded.png"/>
          <p:cNvPicPr>
            <a:picLocks noChangeAspect="1"/>
          </p:cNvPicPr>
          <p:nvPr/>
        </p:nvPicPr>
        <p:blipFill>
          <a:blip r:embed="rId6"/>
          <a:stretch>
            <a:fillRect/>
          </a:stretch>
        </p:blipFill>
        <p:spPr>
          <a:xfrm>
            <a:off x="3142178" y="4920258"/>
            <a:ext cx="4917043" cy="1635562"/>
          </a:xfrm>
          <a:prstGeom prst="rect">
            <a:avLst/>
          </a:prstGeom>
        </p:spPr>
      </p:pic>
      <p:sp>
        <p:nvSpPr>
          <p:cNvPr id="16" name="Text 10"/>
          <p:cNvSpPr/>
          <p:nvPr/>
        </p:nvSpPr>
        <p:spPr>
          <a:xfrm>
            <a:off x="5153263" y="5423059"/>
            <a:ext cx="129659" cy="375285"/>
          </a:xfrm>
          <a:prstGeom prst="rect">
            <a:avLst/>
          </a:prstGeom>
          <a:noFill/>
          <a:ln/>
        </p:spPr>
        <p:txBody>
          <a:bodyPr wrap="none" rtlCol="0" anchor="t"/>
          <a:lstStyle/>
          <a:p>
            <a:pPr marL="0" indent="0" algn="ctr">
              <a:lnSpc>
                <a:spcPts val="2955"/>
              </a:lnSpc>
              <a:buNone/>
            </a:pPr>
            <a:r>
              <a:rPr lang="en-US" sz="1847" b="1" kern="0" spc="-30" dirty="0">
                <a:solidFill>
                  <a:srgbClr val="272525"/>
                </a:solidFill>
                <a:latin typeface="adonis-web" pitchFamily="34" charset="0"/>
                <a:ea typeface="adonis-web" pitchFamily="34" charset="-122"/>
                <a:cs typeface="adonis-web" pitchFamily="34" charset="-120"/>
              </a:rPr>
              <a:t>3</a:t>
            </a:r>
            <a:endParaRPr lang="en-US" sz="1847" dirty="0"/>
          </a:p>
        </p:txBody>
      </p:sp>
      <p:sp>
        <p:nvSpPr>
          <p:cNvPr id="17" name="Text 11"/>
          <p:cNvSpPr/>
          <p:nvPr/>
        </p:nvSpPr>
        <p:spPr>
          <a:xfrm>
            <a:off x="7481649" y="5107781"/>
            <a:ext cx="2345293" cy="293132"/>
          </a:xfrm>
          <a:prstGeom prst="rect">
            <a:avLst/>
          </a:prstGeom>
          <a:noFill/>
          <a:ln/>
        </p:spPr>
        <p:txBody>
          <a:bodyPr wrap="none" rtlCol="0" anchor="t"/>
          <a:lstStyle/>
          <a:p>
            <a:pPr marL="0" indent="0" algn="l">
              <a:lnSpc>
                <a:spcPts val="2308"/>
              </a:lnSpc>
              <a:buNone/>
            </a:pPr>
            <a:r>
              <a:rPr lang="en-US" sz="1847" b="1" kern="0" spc="-30" dirty="0">
                <a:solidFill>
                  <a:srgbClr val="272525"/>
                </a:solidFill>
                <a:latin typeface="adonis-web" pitchFamily="34" charset="0"/>
                <a:ea typeface="adonis-web" pitchFamily="34" charset="-122"/>
                <a:cs typeface="adonis-web" pitchFamily="34" charset="-120"/>
              </a:rPr>
              <a:t>Employee Education</a:t>
            </a:r>
            <a:endParaRPr lang="en-US" sz="1847" dirty="0"/>
          </a:p>
        </p:txBody>
      </p:sp>
      <p:sp>
        <p:nvSpPr>
          <p:cNvPr id="18" name="Text 12"/>
          <p:cNvSpPr/>
          <p:nvPr/>
        </p:nvSpPr>
        <p:spPr>
          <a:xfrm>
            <a:off x="7481649" y="5513427"/>
            <a:ext cx="3840004" cy="600313"/>
          </a:xfrm>
          <a:prstGeom prst="rect">
            <a:avLst/>
          </a:prstGeom>
          <a:noFill/>
          <a:ln/>
        </p:spPr>
        <p:txBody>
          <a:bodyPr wrap="square" rtlCol="0" anchor="t"/>
          <a:lstStyle/>
          <a:p>
            <a:pPr marL="0" indent="0" algn="l">
              <a:lnSpc>
                <a:spcPts val="2364"/>
              </a:lnSpc>
              <a:buNone/>
            </a:pPr>
            <a:r>
              <a:rPr lang="en-US" sz="1477" kern="0" spc="-30" dirty="0">
                <a:solidFill>
                  <a:srgbClr val="272525"/>
                </a:solidFill>
                <a:latin typeface="Source Sans Pro" pitchFamily="34" charset="0"/>
                <a:ea typeface="Source Sans Pro" pitchFamily="34" charset="-122"/>
                <a:cs typeface="Source Sans Pro" pitchFamily="34" charset="-120"/>
              </a:rPr>
              <a:t>Train staff on identifying and reporting suspicious activities to mitigate insider risks.</a:t>
            </a:r>
            <a:endParaRPr lang="en-US" sz="1477" dirty="0"/>
          </a:p>
        </p:txBody>
      </p:sp>
      <p:sp>
        <p:nvSpPr>
          <p:cNvPr id="19" name="Text 13"/>
          <p:cNvSpPr/>
          <p:nvPr/>
        </p:nvSpPr>
        <p:spPr>
          <a:xfrm>
            <a:off x="3121223" y="6512243"/>
            <a:ext cx="8387953" cy="1200626"/>
          </a:xfrm>
          <a:prstGeom prst="rect">
            <a:avLst/>
          </a:prstGeom>
          <a:noFill/>
          <a:ln/>
        </p:spPr>
        <p:txBody>
          <a:bodyPr wrap="square" rtlCol="0" anchor="t"/>
          <a:lstStyle/>
          <a:p>
            <a:pPr marL="0" indent="0">
              <a:lnSpc>
                <a:spcPts val="2364"/>
              </a:lnSpc>
              <a:buNone/>
            </a:pPr>
            <a:r>
              <a:rPr lang="en-US" sz="1477" kern="0" spc="-30" dirty="0">
                <a:solidFill>
                  <a:srgbClr val="272525"/>
                </a:solidFill>
                <a:latin typeface="Source Sans Pro" pitchFamily="34" charset="0"/>
                <a:ea typeface="Source Sans Pro" pitchFamily="34" charset="-122"/>
                <a:cs typeface="Source Sans Pro" pitchFamily="34" charset="-120"/>
              </a:rPr>
              <a:t>To prevent future insider threats like the one at Yahoo, organizations must take a proactive, multi-layered approach. This includes robust access controls, continuous monitoring of user activities, and comprehensive employee education programs to foster a security-conscious culture. By addressing both technical and human factors, companies can better safeguard their valuable intellectual property.</a:t>
            </a:r>
            <a:endParaRPr lang="en-US" sz="147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841</Words>
  <Application>Microsoft Office PowerPoint</Application>
  <PresentationFormat>Custom</PresentationFormat>
  <Paragraphs>73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adonis-web</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Vardhan Reddy Pallapolu</cp:lastModifiedBy>
  <cp:revision>2</cp:revision>
  <dcterms:created xsi:type="dcterms:W3CDTF">2024-04-25T03:45:46Z</dcterms:created>
  <dcterms:modified xsi:type="dcterms:W3CDTF">2024-04-25T03:49:24Z</dcterms:modified>
</cp:coreProperties>
</file>